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6" r:id="rId3"/>
    <p:sldId id="265" r:id="rId4"/>
    <p:sldId id="266" r:id="rId5"/>
    <p:sldId id="272" r:id="rId6"/>
    <p:sldId id="267" r:id="rId7"/>
    <p:sldId id="269" r:id="rId8"/>
    <p:sldId id="268" r:id="rId9"/>
    <p:sldId id="260" r:id="rId10"/>
    <p:sldId id="264" r:id="rId11"/>
    <p:sldId id="261" r:id="rId12"/>
    <p:sldId id="263" r:id="rId13"/>
    <p:sldId id="259" r:id="rId14"/>
    <p:sldId id="258" r:id="rId15"/>
    <p:sldId id="270" r:id="rId16"/>
    <p:sldId id="271" r:id="rId17"/>
    <p:sldId id="273" r:id="rId18"/>
    <p:sldId id="275" r:id="rId19"/>
    <p:sldId id="274" r:id="rId20"/>
    <p:sldId id="290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305" r:id="rId36"/>
    <p:sldId id="299" r:id="rId37"/>
    <p:sldId id="300" r:id="rId38"/>
    <p:sldId id="301" r:id="rId39"/>
    <p:sldId id="293" r:id="rId40"/>
    <p:sldId id="294" r:id="rId41"/>
    <p:sldId id="303" r:id="rId42"/>
    <p:sldId id="302" r:id="rId43"/>
    <p:sldId id="30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79" autoAdjust="0"/>
    <p:restoredTop sz="94660"/>
  </p:normalViewPr>
  <p:slideViewPr>
    <p:cSldViewPr>
      <p:cViewPr>
        <p:scale>
          <a:sx n="60" d="100"/>
          <a:sy n="60" d="100"/>
        </p:scale>
        <p:origin x="-1758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DB78-2850-4AF7-9BBA-D20F33DBB01F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DEE0F-45FC-4374-9D37-C7DAC1766B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2069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77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446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932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55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7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5673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19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20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5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93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152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8ED72-CDD5-4476-A1D4-ACB0900EB345}" type="datetimeFigureOut">
              <a:rPr lang="pt-BR" smtClean="0"/>
              <a:t>03/11/2016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38EB-6E95-44E5-ADA5-99B037FAC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077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cancaonova.com/cnimages/canais/uploads/sites/7/2014/11/Compreenda-o-valor-e-significado-da-Santa-Mis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sharpenSoften amount="28000"/>
                    </a14:imgEffect>
                    <a14:imgEffect>
                      <a14:colorTemperature colorTemp="5750"/>
                    </a14:imgEffect>
                    <a14:imgEffect>
                      <a14:saturation sat="235000"/>
                    </a14:imgEffect>
                    <a14:imgEffect>
                      <a14:brightnessContrast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10" r="12901"/>
          <a:stretch/>
        </p:blipFill>
        <p:spPr bwMode="auto">
          <a:xfrm>
            <a:off x="1316182" y="638335"/>
            <a:ext cx="7689274" cy="5400599"/>
          </a:xfrm>
          <a:prstGeom prst="rect">
            <a:avLst/>
          </a:prstGeom>
          <a:noFill/>
          <a:effectLst>
            <a:glow rad="127000">
              <a:schemeClr val="accent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44048" y="1168810"/>
            <a:ext cx="5432577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13800" b="1" cap="none" spc="50" dirty="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uice ITC" panose="04040403040A02020202" pitchFamily="82" charset="0"/>
              </a:rPr>
              <a:t>As partes </a:t>
            </a:r>
          </a:p>
          <a:p>
            <a:pPr algn="ctr"/>
            <a:r>
              <a:rPr lang="pt-BR" sz="13800" b="1" cap="none" spc="5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uice ITC" panose="04040403040A02020202" pitchFamily="82" charset="0"/>
              </a:rPr>
              <a:t>da </a:t>
            </a:r>
            <a:r>
              <a:rPr lang="pt-BR" sz="13800" b="1" cap="none" spc="50" smtClean="0">
                <a:ln w="11430">
                  <a:solidFill>
                    <a:schemeClr val="tx1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Juice ITC" panose="04040403040A02020202" pitchFamily="82" charset="0"/>
              </a:rPr>
              <a:t>Missa 1</a:t>
            </a:r>
            <a:endParaRPr lang="pt-BR" sz="13800" b="1" cap="none" spc="50" dirty="0">
              <a:ln w="11430">
                <a:solidFill>
                  <a:schemeClr val="tx1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Juice ITC" panose="04040403040A02020202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67744" y="5805264"/>
            <a:ext cx="65583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flisch Script Pro Light" pitchFamily="34" charset="0"/>
              </a:rPr>
              <a:t>Côn. Alexander Mello Jaeger</a:t>
            </a:r>
            <a:endParaRPr lang="pt-BR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flisch Script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33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30397" y="332656"/>
            <a:ext cx="8492710" cy="46782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80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Assim só existe</a:t>
            </a:r>
          </a:p>
          <a:p>
            <a:pPr algn="ctr"/>
            <a:r>
              <a:rPr lang="pt-BR" sz="8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Um celebrante:</a:t>
            </a:r>
          </a:p>
          <a:p>
            <a:pPr algn="ctr"/>
            <a:r>
              <a:rPr lang="pt-BR" sz="13800" b="0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Cristo Jesus</a:t>
            </a:r>
            <a:endParaRPr lang="pt-BR" sz="13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216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6726" y="2132856"/>
            <a:ext cx="8516242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Isto é o que distingue a fé</a:t>
            </a:r>
          </a:p>
          <a:p>
            <a:pPr algn="ctr"/>
            <a:r>
              <a:rPr lang="pt-BR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Cristã de outras crenças.</a:t>
            </a:r>
          </a:p>
          <a:p>
            <a:pPr algn="ctr"/>
            <a:endParaRPr lang="pt-BR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856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72440" y="332656"/>
            <a:ext cx="8045280" cy="60016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Nem o Papa, nem o Bispo,</a:t>
            </a:r>
          </a:p>
          <a:p>
            <a:pPr algn="ctr"/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n</a:t>
            </a: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em o Padre, nem o Diácono,</a:t>
            </a:r>
          </a:p>
          <a:p>
            <a:pPr algn="ctr"/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n</a:t>
            </a:r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em o ministro, nem  a ministra,</a:t>
            </a:r>
          </a:p>
          <a:p>
            <a:pPr algn="ctr"/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n</a:t>
            </a:r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em o povo e nem a assembleia</a:t>
            </a:r>
          </a:p>
          <a:p>
            <a:pPr algn="ctr"/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c</a:t>
            </a:r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elebram.</a:t>
            </a:r>
          </a:p>
          <a:p>
            <a:pPr algn="ctr"/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Todos </a:t>
            </a:r>
            <a:r>
              <a:rPr lang="pt-BR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co-celebram</a:t>
            </a:r>
            <a:endParaRPr lang="pt-BR" sz="4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aramond Pro" pitchFamily="18" charset="0"/>
            </a:endParaRPr>
          </a:p>
          <a:p>
            <a:pPr algn="ctr"/>
            <a:r>
              <a:rPr lang="pt-BR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d</a:t>
            </a:r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entro de sua função</a:t>
            </a:r>
          </a:p>
          <a:p>
            <a:pPr algn="ctr"/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Garamond Pro" pitchFamily="18" charset="0"/>
              </a:rPr>
              <a:t>Litúrgica.</a:t>
            </a:r>
            <a:endParaRPr lang="pt-B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Garamond Pr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8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72535" y="332656"/>
            <a:ext cx="5641288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Na Missa tudo e todos</a:t>
            </a:r>
          </a:p>
          <a:p>
            <a:pPr algn="ctr"/>
            <a:r>
              <a:rPr lang="pt-BR" sz="4400" b="1" dirty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e</a:t>
            </a:r>
            <a:r>
              <a:rPr lang="pt-BR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stão </a:t>
            </a:r>
          </a:p>
          <a:p>
            <a:pPr algn="ctr"/>
            <a:r>
              <a:rPr lang="pt-BR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em relação e</a:t>
            </a:r>
          </a:p>
          <a:p>
            <a:pPr algn="ctr"/>
            <a:r>
              <a:rPr lang="pt-BR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 em função do Altar.</a:t>
            </a:r>
          </a:p>
          <a:p>
            <a:pPr algn="ctr"/>
            <a:r>
              <a:rPr lang="pt-BR" sz="4400" b="1" dirty="0" err="1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Ambão</a:t>
            </a:r>
            <a:endParaRPr lang="pt-BR" sz="4400" b="1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obe Garamond Pro" pitchFamily="18" charset="0"/>
            </a:endParaRPr>
          </a:p>
          <a:p>
            <a:pPr algn="ctr"/>
            <a:r>
              <a:rPr lang="pt-BR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Cadeira da presidência</a:t>
            </a:r>
          </a:p>
          <a:p>
            <a:pPr algn="ctr"/>
            <a:r>
              <a:rPr lang="pt-BR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Ministérios</a:t>
            </a:r>
          </a:p>
          <a:p>
            <a:pPr algn="ctr"/>
            <a:r>
              <a:rPr lang="pt-BR" sz="4400" b="1" cap="none" spc="0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Cantores</a:t>
            </a:r>
          </a:p>
          <a:p>
            <a:pPr algn="ctr"/>
            <a:r>
              <a:rPr lang="pt-BR" sz="4400" b="1" dirty="0" smtClean="0">
                <a:ln w="11430"/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obe Garamond Pro" pitchFamily="18" charset="0"/>
              </a:rPr>
              <a:t>Assembleia...</a:t>
            </a:r>
            <a:endParaRPr lang="pt-BR" sz="4400" b="1" cap="none" spc="0" dirty="0" smtClean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obe Garamond Pro" pitchFamily="18" charset="0"/>
            </a:endParaRPr>
          </a:p>
          <a:p>
            <a:pPr algn="ctr"/>
            <a:endParaRPr lang="pt-BR" sz="4400" b="1" cap="none" spc="0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50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nbb.org.br/site/images/Missa_de_aber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r="2389"/>
          <a:stretch/>
        </p:blipFill>
        <p:spPr bwMode="auto">
          <a:xfrm>
            <a:off x="-26914" y="204801"/>
            <a:ext cx="9144000" cy="637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baixo 1"/>
          <p:cNvSpPr/>
          <p:nvPr/>
        </p:nvSpPr>
        <p:spPr>
          <a:xfrm>
            <a:off x="3923928" y="116632"/>
            <a:ext cx="648072" cy="2880320"/>
          </a:xfrm>
          <a:prstGeom prst="downArrow">
            <a:avLst>
              <a:gd name="adj1" fmla="val 50000"/>
              <a:gd name="adj2" fmla="val 92118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innerShdw blurRad="114300">
              <a:prstClr val="black"/>
            </a:innerShdw>
          </a:effectLst>
          <a:scene3d>
            <a:camera prst="orthographicFront">
              <a:rot lat="0" lon="30000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a direita 2"/>
          <p:cNvSpPr/>
          <p:nvPr/>
        </p:nvSpPr>
        <p:spPr>
          <a:xfrm rot="15568514" flipH="1">
            <a:off x="3904909" y="3586994"/>
            <a:ext cx="933221" cy="287091"/>
          </a:xfrm>
          <a:prstGeom prst="rightArrow">
            <a:avLst>
              <a:gd name="adj1" fmla="val 30077"/>
              <a:gd name="adj2" fmla="val 13896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direita 4"/>
          <p:cNvSpPr/>
          <p:nvPr/>
        </p:nvSpPr>
        <p:spPr>
          <a:xfrm rot="12206150" flipH="1">
            <a:off x="4258914" y="3594952"/>
            <a:ext cx="2495893" cy="287091"/>
          </a:xfrm>
          <a:prstGeom prst="rightArrow">
            <a:avLst>
              <a:gd name="adj1" fmla="val 30077"/>
              <a:gd name="adj2" fmla="val 13896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 rot="200522" flipH="1">
            <a:off x="400410" y="2624536"/>
            <a:ext cx="3731807" cy="276070"/>
          </a:xfrm>
          <a:prstGeom prst="rightArrow">
            <a:avLst>
              <a:gd name="adj1" fmla="val 30077"/>
              <a:gd name="adj2" fmla="val 13896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 rot="1575537" flipH="1">
            <a:off x="998238" y="2094938"/>
            <a:ext cx="3388553" cy="162803"/>
          </a:xfrm>
          <a:prstGeom prst="rightArrow">
            <a:avLst>
              <a:gd name="adj1" fmla="val 30077"/>
              <a:gd name="adj2" fmla="val 138965"/>
            </a:avLst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055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atima-roma.weebly.com/uploads/1/7/4/4/17442765/829367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4781520" cy="63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54825" y="1481962"/>
            <a:ext cx="479618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pt-BR" sz="7200" b="1" cap="none" spc="0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ithos Pro Regular" pitchFamily="82" charset="0"/>
              </a:rPr>
              <a:t>A</a:t>
            </a:r>
          </a:p>
          <a:p>
            <a:r>
              <a:rPr lang="pt-BR" sz="7200" b="1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ithos Pro Regular" pitchFamily="82" charset="0"/>
              </a:rPr>
              <a:t>Igreja</a:t>
            </a:r>
          </a:p>
          <a:p>
            <a:r>
              <a:rPr lang="pt-BR" sz="7200" b="1" cap="none" spc="0" dirty="0" smtClean="0">
                <a:ln w="31550" cmpd="sng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ithos Pro Regular" pitchFamily="82" charset="0"/>
              </a:rPr>
              <a:t>católica</a:t>
            </a:r>
            <a:endParaRPr lang="pt-BR" sz="7200" b="1" cap="none" spc="0" dirty="0">
              <a:ln w="31550" cmpd="sng">
                <a:solidFill>
                  <a:schemeClr val="bg1">
                    <a:lumMod val="9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7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363389"/>
              </p:ext>
            </p:extLst>
          </p:nvPr>
        </p:nvGraphicFramePr>
        <p:xfrm>
          <a:off x="2" y="0"/>
          <a:ext cx="9143998" cy="6812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28660"/>
                <a:gridCol w="1000132"/>
                <a:gridCol w="1857388"/>
                <a:gridCol w="1071570"/>
                <a:gridCol w="928694"/>
                <a:gridCol w="1357322"/>
                <a:gridCol w="2000232"/>
              </a:tblGrid>
              <a:tr h="6715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/>
                        <a:t>Esquema</a:t>
                      </a:r>
                      <a:endParaRPr lang="pt-BR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err="1" smtClean="0"/>
                        <a:t>Côn.Alexander</a:t>
                      </a:r>
                      <a:endParaRPr lang="pt-BR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/>
                        <a:t>Mello Jaeger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800" dirty="0" smtClean="0">
                        <a:solidFill>
                          <a:srgbClr val="FF0000"/>
                        </a:solidFill>
                        <a:latin typeface="Copperplate Gothic Light" pitchFamily="34" charset="0"/>
                        <a:cs typeface="Aharoni" pitchFamily="2" charset="-79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  <a:cs typeface="Aharoni" pitchFamily="2" charset="-79"/>
                        </a:rPr>
                        <a:t>Religiões </a:t>
                      </a:r>
                      <a:endParaRPr lang="pt-BR" sz="800" dirty="0">
                        <a:solidFill>
                          <a:srgbClr val="FF0000"/>
                        </a:solidFill>
                        <a:latin typeface="Copperplate Gothic Light" pitchFamily="34" charset="0"/>
                        <a:cs typeface="Aharoni" pitchFamily="2" charset="-79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FF0000"/>
                          </a:solidFill>
                          <a:latin typeface="Copperplate Gothic Light" pitchFamily="34" charset="0"/>
                          <a:cs typeface="Aharoni" pitchFamily="2" charset="-79"/>
                        </a:rPr>
                        <a:t>Proféticas</a:t>
                      </a:r>
                      <a:endParaRPr lang="pt-BR" sz="800" b="0" dirty="0">
                        <a:solidFill>
                          <a:srgbClr val="FF0000"/>
                        </a:solidFill>
                        <a:latin typeface="Copperplate Gothic Light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Judaísmo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900" dirty="0" smtClean="0"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Cristianismo</a:t>
                      </a:r>
                      <a:endParaRPr lang="pt-BR" sz="1000" dirty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Islamismo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Judaísmo </a:t>
                      </a:r>
                      <a:r>
                        <a:rPr lang="pt-BR" sz="1200" dirty="0"/>
                        <a:t>ortodoxo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conservador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liberal/reformista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</a:t>
                      </a:r>
                      <a:r>
                        <a:rPr lang="pt-BR" sz="1200" dirty="0" err="1"/>
                        <a:t>reconstrucionista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Humanista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Igreja </a:t>
                      </a:r>
                      <a:r>
                        <a:rPr lang="pt-BR" sz="1200" dirty="0"/>
                        <a:t>Ortodoxa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Igreja 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Igrejas Protestantes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Reformadas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Sunitas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smtClean="0"/>
                        <a:t>Xiitas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 smtClean="0"/>
                        <a:t>Sufistas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Rito </a:t>
                      </a:r>
                      <a:r>
                        <a:rPr lang="pt-BR" sz="1200" dirty="0"/>
                        <a:t>Oriental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</a:t>
                      </a:r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Rito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Latino </a:t>
                      </a:r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        (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Ocidental)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Bizantino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Armênio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 smtClean="0"/>
                        <a:t>Antioquino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Caldeu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Alexandrino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Gregos/Helênicos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/>
                        <a:t>Melquita</a:t>
                      </a:r>
                      <a:r>
                        <a:rPr lang="pt-BR" sz="1200" dirty="0"/>
                        <a:t> (árabe)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Eslavos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e outros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Grega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Greco-melquita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Ucraniana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Russa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Bielorussa</a:t>
                      </a:r>
                      <a:r>
                        <a:rPr lang="pt-BR" sz="1100" dirty="0"/>
                        <a:t>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Rutena</a:t>
                      </a:r>
                      <a:r>
                        <a:rPr lang="pt-BR" sz="1100" dirty="0"/>
                        <a:t>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Eslovaca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Búlgara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Sérvia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Húngara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Romena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Albanesa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Ítalo-albanesa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Georgiana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Armênia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Maronita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</a:t>
                      </a:r>
                      <a:r>
                        <a:rPr lang="pt-BR" sz="1100" dirty="0" err="1"/>
                        <a:t>Malankar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Caldeana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</a:t>
                      </a:r>
                      <a:r>
                        <a:rPr lang="pt-BR" sz="1100" dirty="0" err="1"/>
                        <a:t>Malabar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Copta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Etíope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/>
                        <a:t/>
                      </a:r>
                      <a:br>
                        <a:rPr lang="pt-BR" sz="1100" dirty="0" smtClean="0"/>
                      </a:b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Romano   </a:t>
                      </a:r>
                      <a:r>
                        <a:rPr lang="pt-BR" sz="1100" dirty="0" smtClean="0"/>
                        <a:t>          </a:t>
                      </a:r>
                      <a:r>
                        <a:rPr lang="pt-BR" sz="1100" dirty="0" err="1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Tridentino</a:t>
                      </a:r>
                      <a:endParaRPr lang="pt-BR" sz="1200" dirty="0" smtClean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 smtClean="0"/>
                        <a:t>Ambrosiano</a:t>
                      </a:r>
                      <a:r>
                        <a:rPr lang="pt-BR" sz="1100" dirty="0" smtClean="0"/>
                        <a:t>          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Vaticano II</a:t>
                      </a:r>
                      <a:endParaRPr lang="pt-BR" sz="1200" dirty="0" smtClean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 smtClean="0"/>
                        <a:t>Moçarábico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Bracarense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/>
                        <a:t>Lionesa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/>
                        <a:t>Galicano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Céltico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Rito dos </a:t>
                      </a:r>
                      <a:r>
                        <a:rPr lang="pt-BR" sz="1100" dirty="0" err="1"/>
                        <a:t>Cartuxos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Uso Anglicano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Patriarcado latino de Jerusalém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</a:tr>
            </a:tbl>
          </a:graphicData>
        </a:graphic>
      </p:graphicFrame>
      <p:sp>
        <p:nvSpPr>
          <p:cNvPr id="32788" name="AutoShape 20"/>
          <p:cNvSpPr>
            <a:spLocks/>
          </p:cNvSpPr>
          <p:nvPr/>
        </p:nvSpPr>
        <p:spPr bwMode="auto">
          <a:xfrm>
            <a:off x="3571868" y="2500306"/>
            <a:ext cx="342900" cy="3705225"/>
          </a:xfrm>
          <a:prstGeom prst="leftBrace">
            <a:avLst>
              <a:gd name="adj1" fmla="val 57229"/>
              <a:gd name="adj2" fmla="val 1900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1" name="AutoShape 23"/>
          <p:cNvSpPr>
            <a:spLocks/>
          </p:cNvSpPr>
          <p:nvPr/>
        </p:nvSpPr>
        <p:spPr bwMode="auto">
          <a:xfrm>
            <a:off x="1714480" y="1571612"/>
            <a:ext cx="300038" cy="1028700"/>
          </a:xfrm>
          <a:prstGeom prst="leftBrace">
            <a:avLst>
              <a:gd name="adj1" fmla="val 33396"/>
              <a:gd name="adj2" fmla="val 5145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5" name="AutoShape 7"/>
          <p:cNvSpPr>
            <a:spLocks/>
          </p:cNvSpPr>
          <p:nvPr/>
        </p:nvSpPr>
        <p:spPr bwMode="auto">
          <a:xfrm>
            <a:off x="6929454" y="857232"/>
            <a:ext cx="142876" cy="2116138"/>
          </a:xfrm>
          <a:prstGeom prst="leftBrace">
            <a:avLst>
              <a:gd name="adj1" fmla="val 56979"/>
              <a:gd name="adj2" fmla="val 4456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9" name="AutoShape 21"/>
          <p:cNvSpPr>
            <a:spLocks/>
          </p:cNvSpPr>
          <p:nvPr/>
        </p:nvSpPr>
        <p:spPr bwMode="auto">
          <a:xfrm>
            <a:off x="1785919" y="3929066"/>
            <a:ext cx="214314" cy="785818"/>
          </a:xfrm>
          <a:prstGeom prst="leftBrace">
            <a:avLst>
              <a:gd name="adj1" fmla="val 31987"/>
              <a:gd name="adj2" fmla="val 5453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6" name="AutoShape 18"/>
          <p:cNvSpPr>
            <a:spLocks/>
          </p:cNvSpPr>
          <p:nvPr/>
        </p:nvSpPr>
        <p:spPr bwMode="auto">
          <a:xfrm>
            <a:off x="4643438" y="1142984"/>
            <a:ext cx="342900" cy="3819525"/>
          </a:xfrm>
          <a:prstGeom prst="leftBrace">
            <a:avLst>
              <a:gd name="adj1" fmla="val 79313"/>
              <a:gd name="adj2" fmla="val 4312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2" name="AutoShape 24"/>
          <p:cNvSpPr>
            <a:spLocks/>
          </p:cNvSpPr>
          <p:nvPr/>
        </p:nvSpPr>
        <p:spPr bwMode="auto">
          <a:xfrm>
            <a:off x="714348" y="1928802"/>
            <a:ext cx="230188" cy="2752725"/>
          </a:xfrm>
          <a:prstGeom prst="leftBrace">
            <a:avLst>
              <a:gd name="adj1" fmla="val 85150"/>
              <a:gd name="adj2" fmla="val 4478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>
            <a:off x="5572132" y="0"/>
            <a:ext cx="339725" cy="2214554"/>
          </a:xfrm>
          <a:prstGeom prst="leftBrace">
            <a:avLst>
              <a:gd name="adj1" fmla="val 48299"/>
              <a:gd name="adj2" fmla="val 6248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0" name="AutoShape 22"/>
          <p:cNvSpPr>
            <a:spLocks/>
          </p:cNvSpPr>
          <p:nvPr/>
        </p:nvSpPr>
        <p:spPr bwMode="auto">
          <a:xfrm>
            <a:off x="1785918" y="2786058"/>
            <a:ext cx="268288" cy="836612"/>
          </a:xfrm>
          <a:prstGeom prst="leftBrace">
            <a:avLst>
              <a:gd name="adj1" fmla="val 22204"/>
              <a:gd name="adj2" fmla="val 5589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6929454" y="3357562"/>
            <a:ext cx="228600" cy="685800"/>
          </a:xfrm>
          <a:prstGeom prst="leftBrace">
            <a:avLst>
              <a:gd name="adj1" fmla="val 21361"/>
              <a:gd name="adj2" fmla="val 4638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929454" y="4572008"/>
            <a:ext cx="228600" cy="444500"/>
          </a:xfrm>
          <a:prstGeom prst="leftBrace">
            <a:avLst>
              <a:gd name="adj1" fmla="val 13845"/>
              <a:gd name="adj2" fmla="val 4638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7786710" y="5143512"/>
            <a:ext cx="357190" cy="357190"/>
          </a:xfrm>
          <a:prstGeom prst="leftBrace">
            <a:avLst>
              <a:gd name="adj1" fmla="val 7368"/>
              <a:gd name="adj2" fmla="val 2460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6929454" y="5072074"/>
            <a:ext cx="214314" cy="1671638"/>
          </a:xfrm>
          <a:prstGeom prst="leftBrace">
            <a:avLst>
              <a:gd name="adj1" fmla="val 49843"/>
              <a:gd name="adj2" fmla="val 491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69" name="AutoShape 1"/>
          <p:cNvSpPr>
            <a:spLocks/>
          </p:cNvSpPr>
          <p:nvPr/>
        </p:nvSpPr>
        <p:spPr bwMode="auto">
          <a:xfrm>
            <a:off x="6929454" y="4071942"/>
            <a:ext cx="228600" cy="457200"/>
          </a:xfrm>
          <a:prstGeom prst="leftBrace">
            <a:avLst>
              <a:gd name="adj1" fmla="val 14167"/>
              <a:gd name="adj2" fmla="val 4152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5572132" y="3214686"/>
            <a:ext cx="15001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3357554" y="3214686"/>
            <a:ext cx="1428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357818" y="4286256"/>
            <a:ext cx="15001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715008" y="4786322"/>
            <a:ext cx="11430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4857752" y="5929330"/>
            <a:ext cx="200026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5715008" y="3714752"/>
            <a:ext cx="11287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357950" y="1785926"/>
            <a:ext cx="528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929454" y="285728"/>
            <a:ext cx="2301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6858016" y="642918"/>
            <a:ext cx="300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-1214478" y="642918"/>
            <a:ext cx="92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2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539552" y="3213846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Calibri" panose="020F0502020204030204" pitchFamily="34" charset="0"/>
              </a:rPr>
              <a:t>Igreja  Católica   </a:t>
            </a:r>
            <a:endParaRPr lang="pt-BR" sz="3600" dirty="0">
              <a:latin typeface="Calibri" panose="020F0502020204030204" pitchFamily="34" charset="0"/>
            </a:endParaRPr>
          </a:p>
        </p:txBody>
      </p:sp>
      <p:sp>
        <p:nvSpPr>
          <p:cNvPr id="5" name="Chave esquerda 4"/>
          <p:cNvSpPr/>
          <p:nvPr/>
        </p:nvSpPr>
        <p:spPr>
          <a:xfrm>
            <a:off x="3569242" y="1556792"/>
            <a:ext cx="576064" cy="3960440"/>
          </a:xfrm>
          <a:prstGeom prst="leftBrace">
            <a:avLst>
              <a:gd name="adj1" fmla="val 89938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4145306" y="1988840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Rito Oriental</a:t>
            </a:r>
            <a:endParaRPr lang="pt-BR" sz="3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4175956" y="3857802"/>
            <a:ext cx="2829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Rito Ocidental</a:t>
            </a:r>
          </a:p>
          <a:p>
            <a:r>
              <a:rPr lang="pt-BR" sz="3600" dirty="0" smtClean="0"/>
              <a:t>(latino)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71370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55576" y="3212976"/>
            <a:ext cx="2552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/>
              <a:t>Rito Oriental</a:t>
            </a:r>
            <a:endParaRPr lang="pt-BR" sz="3600" dirty="0"/>
          </a:p>
        </p:txBody>
      </p:sp>
      <p:sp>
        <p:nvSpPr>
          <p:cNvPr id="4" name="Chave esquerda 3"/>
          <p:cNvSpPr/>
          <p:nvPr/>
        </p:nvSpPr>
        <p:spPr>
          <a:xfrm>
            <a:off x="3569242" y="997855"/>
            <a:ext cx="576064" cy="5078313"/>
          </a:xfrm>
          <a:prstGeom prst="leftBrace">
            <a:avLst>
              <a:gd name="adj1" fmla="val 89938"/>
              <a:gd name="adj2" fmla="val 5098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283968" y="997855"/>
            <a:ext cx="28884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600" dirty="0"/>
              <a:t>Bizantino</a:t>
            </a:r>
          </a:p>
          <a:p>
            <a:pPr>
              <a:spcAft>
                <a:spcPts val="0"/>
              </a:spcAft>
            </a:pPr>
            <a:endParaRPr lang="pt-BR" sz="3600" dirty="0"/>
          </a:p>
          <a:p>
            <a:pPr>
              <a:spcAft>
                <a:spcPts val="0"/>
              </a:spcAft>
            </a:pPr>
            <a:r>
              <a:rPr lang="pt-BR" sz="3600" dirty="0"/>
              <a:t>Armênio</a:t>
            </a:r>
          </a:p>
          <a:p>
            <a:pPr>
              <a:spcAft>
                <a:spcPts val="0"/>
              </a:spcAft>
            </a:pPr>
            <a:endParaRPr lang="pt-BR" sz="3600" dirty="0"/>
          </a:p>
          <a:p>
            <a:pPr>
              <a:spcAft>
                <a:spcPts val="0"/>
              </a:spcAft>
            </a:pPr>
            <a:r>
              <a:rPr lang="pt-BR" sz="3600" dirty="0" err="1"/>
              <a:t>Antioquino</a:t>
            </a:r>
            <a:endParaRPr lang="pt-BR" sz="3600" dirty="0"/>
          </a:p>
          <a:p>
            <a:pPr>
              <a:spcAft>
                <a:spcPts val="0"/>
              </a:spcAft>
            </a:pPr>
            <a:endParaRPr lang="pt-BR" sz="3600" dirty="0"/>
          </a:p>
          <a:p>
            <a:pPr>
              <a:spcAft>
                <a:spcPts val="0"/>
              </a:spcAft>
            </a:pPr>
            <a:r>
              <a:rPr lang="pt-BR" sz="3600" dirty="0" smtClean="0"/>
              <a:t>Caldeu</a:t>
            </a:r>
            <a:r>
              <a:rPr lang="pt-BR" sz="3600" dirty="0"/>
              <a:t/>
            </a:r>
            <a:br>
              <a:rPr lang="pt-BR" sz="3600" dirty="0"/>
            </a:br>
            <a:endParaRPr lang="pt-BR" sz="3600" dirty="0"/>
          </a:p>
          <a:p>
            <a:pPr>
              <a:spcAft>
                <a:spcPts val="0"/>
              </a:spcAft>
            </a:pPr>
            <a:r>
              <a:rPr lang="pt-BR" sz="3600" dirty="0"/>
              <a:t>Alexandrino</a:t>
            </a:r>
            <a:endParaRPr lang="pt-BR" sz="36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01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51521" y="2659848"/>
            <a:ext cx="33177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/>
              <a:t>Rito </a:t>
            </a:r>
          </a:p>
          <a:p>
            <a:r>
              <a:rPr lang="pt-BR" sz="3600" dirty="0" smtClean="0"/>
              <a:t>Ocidental</a:t>
            </a:r>
          </a:p>
          <a:p>
            <a:r>
              <a:rPr lang="pt-BR" sz="3600" dirty="0" smtClean="0"/>
              <a:t>(latino)</a:t>
            </a:r>
            <a:endParaRPr lang="pt-BR" sz="3600" dirty="0"/>
          </a:p>
        </p:txBody>
      </p:sp>
      <p:sp>
        <p:nvSpPr>
          <p:cNvPr id="4" name="Chave esquerda 3"/>
          <p:cNvSpPr/>
          <p:nvPr/>
        </p:nvSpPr>
        <p:spPr>
          <a:xfrm>
            <a:off x="2267744" y="458707"/>
            <a:ext cx="648072" cy="6186310"/>
          </a:xfrm>
          <a:prstGeom prst="leftBrace">
            <a:avLst>
              <a:gd name="adj1" fmla="val 89938"/>
              <a:gd name="adj2" fmla="val 5074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915816" y="458707"/>
            <a:ext cx="388843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600" dirty="0">
                <a:solidFill>
                  <a:srgbClr val="FF0000"/>
                </a:solidFill>
              </a:rPr>
              <a:t>Romano   </a:t>
            </a:r>
            <a:r>
              <a:rPr lang="pt-BR" sz="3600" dirty="0"/>
              <a:t>          </a:t>
            </a:r>
            <a:endParaRPr lang="pt-BR" sz="36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t-BR" sz="3600" dirty="0" smtClean="0"/>
              <a:t>Ambrosiano</a:t>
            </a:r>
            <a:endParaRPr lang="pt-BR" sz="4000" dirty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t-BR" sz="3600" dirty="0"/>
              <a:t>Moçarábico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Bracarense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Lionesa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 err="1"/>
              <a:t>Galicano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Céltico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Rito dos Cartuxos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Uso Anglicano</a:t>
            </a:r>
            <a:endParaRPr lang="pt-BR" sz="4000" dirty="0"/>
          </a:p>
          <a:p>
            <a:pPr>
              <a:spcAft>
                <a:spcPts val="0"/>
              </a:spcAft>
            </a:pPr>
            <a:r>
              <a:rPr lang="pt-BR" sz="3600" dirty="0"/>
              <a:t>Patriarcado latino de Jerusalém</a:t>
            </a:r>
            <a:endParaRPr lang="pt-BR" sz="4000" dirty="0">
              <a:ea typeface="Times New Roman"/>
            </a:endParaRPr>
          </a:p>
        </p:txBody>
      </p:sp>
      <p:sp>
        <p:nvSpPr>
          <p:cNvPr id="7" name="Chave esquerda 6"/>
          <p:cNvSpPr/>
          <p:nvPr/>
        </p:nvSpPr>
        <p:spPr>
          <a:xfrm>
            <a:off x="5004048" y="116632"/>
            <a:ext cx="576064" cy="1268996"/>
          </a:xfrm>
          <a:prstGeom prst="leftBrace">
            <a:avLst>
              <a:gd name="adj1" fmla="val 89938"/>
              <a:gd name="adj2" fmla="val 5074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580112" y="185299"/>
            <a:ext cx="3042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3600" dirty="0" err="1" smtClean="0">
                <a:solidFill>
                  <a:srgbClr val="FF0000"/>
                </a:solidFill>
              </a:rPr>
              <a:t>Tridentino</a:t>
            </a:r>
            <a:endParaRPr lang="pt-BR" sz="3600" dirty="0" smtClean="0">
              <a:solidFill>
                <a:srgbClr val="FF0000"/>
              </a:solidFill>
            </a:endParaRPr>
          </a:p>
          <a:p>
            <a:pPr>
              <a:spcAft>
                <a:spcPts val="0"/>
              </a:spcAft>
            </a:pPr>
            <a:r>
              <a:rPr lang="pt-BR" sz="3600" dirty="0" smtClean="0">
                <a:solidFill>
                  <a:srgbClr val="FF0000"/>
                </a:solidFill>
              </a:rPr>
              <a:t>Vaticano </a:t>
            </a:r>
            <a:r>
              <a:rPr lang="pt-BR" sz="3600" dirty="0">
                <a:solidFill>
                  <a:srgbClr val="FF0000"/>
                </a:solidFill>
              </a:rPr>
              <a:t>II</a:t>
            </a:r>
            <a:endParaRPr lang="pt-B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8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build="p"/>
      <p:bldP spid="7" grpId="0" animBg="1"/>
      <p:bldP spid="8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hljunior.com.br/anjoazul/wp-content/uploads/2014/09/anjo-azul3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4" t="-860" r="-34702" b="860"/>
          <a:stretch/>
        </p:blipFill>
        <p:spPr bwMode="auto">
          <a:xfrm>
            <a:off x="-56791" y="0"/>
            <a:ext cx="14848053" cy="6916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leofas.com.br/wp-content/uploads/2015/08/zunivers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r="6049"/>
          <a:stretch/>
        </p:blipFill>
        <p:spPr bwMode="auto">
          <a:xfrm>
            <a:off x="-202919" y="332656"/>
            <a:ext cx="9456830" cy="6525344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33261" y="1988840"/>
            <a:ext cx="81163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pt-BR" sz="6600" b="1" cap="none" spc="0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anose="030F0702030302020204" pitchFamily="66" charset="0"/>
              </a:rPr>
              <a:t>Deus criou o mundo</a:t>
            </a:r>
            <a:endParaRPr lang="pt-BR" sz="6600" b="1" cap="none" spc="0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6399" y="3284984"/>
            <a:ext cx="83631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pt-BR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anose="030F0702030302020204" pitchFamily="66" charset="0"/>
              </a:rPr>
              <a:t>E viu que era bom</a:t>
            </a:r>
            <a:endParaRPr lang="pt-BR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06727" y="2542838"/>
            <a:ext cx="860562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88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Lithos Pro Regular" pitchFamily="82" charset="0"/>
              </a:rPr>
              <a:t>No Princípio</a:t>
            </a:r>
            <a:endParaRPr lang="pt-BR" sz="88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31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uario\Desktop\imagens Revelação\greco-alban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16"/>
            <a:ext cx="9117045" cy="683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330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Gregório II Lah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5696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145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30120105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89860" y="428604"/>
            <a:ext cx="4425558" cy="59007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Imagem 3" descr="030120105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8604"/>
            <a:ext cx="4429157" cy="59055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08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30120105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3438" y="500042"/>
            <a:ext cx="4357686" cy="5810248"/>
          </a:xfrm>
          <a:prstGeom prst="rect">
            <a:avLst/>
          </a:prstGeom>
        </p:spPr>
      </p:pic>
      <p:pic>
        <p:nvPicPr>
          <p:cNvPr id="4" name="Imagem 3" descr="03012010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500042"/>
            <a:ext cx="4357686" cy="581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30120105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5592"/>
            <a:ext cx="4824536" cy="64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[Alex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571480"/>
            <a:ext cx="8786873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179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Dom Fáres Maakaroun greco melqui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5443" y="466182"/>
            <a:ext cx="3913021" cy="5869532"/>
          </a:xfrm>
          <a:prstGeom prst="rect">
            <a:avLst/>
          </a:prstGeom>
          <a:noFill/>
        </p:spPr>
      </p:pic>
      <p:pic>
        <p:nvPicPr>
          <p:cNvPr id="4" name="Picture 2" descr="[BISHOP-gregorio-III-laham.jpg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4084858" cy="5923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0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grega melquita.jpg"/>
          <p:cNvPicPr>
            <a:picLocks noChangeAspect="1" noChangeArrowheads="1"/>
          </p:cNvPicPr>
          <p:nvPr/>
        </p:nvPicPr>
        <p:blipFill>
          <a:blip r:embed="rId2" cstate="print"/>
          <a:srcRect t="5223" b="4680"/>
          <a:stretch>
            <a:fillRect/>
          </a:stretch>
        </p:blipFill>
        <p:spPr bwMode="auto">
          <a:xfrm>
            <a:off x="0" y="332656"/>
            <a:ext cx="9144000" cy="6178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25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joaocarlosteodoro[1]greco melquita catol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-54767"/>
            <a:ext cx="5184576" cy="6912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21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eocities.ws/melquita/igrejaucranian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97" y="231672"/>
            <a:ext cx="8583583" cy="6437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.ws/uploads/posts2/1692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9677"/>
          <a:stretch/>
        </p:blipFill>
        <p:spPr bwMode="auto">
          <a:xfrm>
            <a:off x="-23458" y="0"/>
            <a:ext cx="57961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827065" y="476672"/>
            <a:ext cx="331693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6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Esta</a:t>
            </a:r>
          </a:p>
          <a:p>
            <a:pPr algn="ctr"/>
            <a:r>
              <a:rPr lang="pt-BR" sz="6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b</a:t>
            </a:r>
            <a:r>
              <a:rPr lang="pt-BR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ondade</a:t>
            </a:r>
          </a:p>
          <a:p>
            <a:pPr algn="ctr"/>
            <a:r>
              <a:rPr lang="pt-BR" sz="6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é</a:t>
            </a:r>
            <a:endParaRPr lang="pt-BR" sz="6000" b="1" cap="none" spc="0" dirty="0" smtClean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umnst777 Lt BT" panose="020B0402030504020204" pitchFamily="34" charset="0"/>
            </a:endParaRPr>
          </a:p>
          <a:p>
            <a:pPr algn="ctr"/>
            <a:r>
              <a:rPr lang="pt-BR" sz="6000" b="1" dirty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q</a:t>
            </a:r>
            <a:r>
              <a:rPr lang="pt-BR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uebrada</a:t>
            </a:r>
          </a:p>
          <a:p>
            <a:pPr algn="ctr"/>
            <a:r>
              <a:rPr lang="pt-BR" sz="6000" b="1" cap="none" spc="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pelo</a:t>
            </a:r>
          </a:p>
          <a:p>
            <a:pPr algn="ctr"/>
            <a:r>
              <a:rPr lang="pt-BR" sz="6000" b="1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Humnst777 Lt BT" panose="020B0402030504020204" pitchFamily="34" charset="0"/>
              </a:rPr>
              <a:t>pecado</a:t>
            </a:r>
            <a:endParaRPr lang="pt-BR" sz="6000" b="1" cap="none" spc="0" dirty="0">
              <a:ln w="11430">
                <a:solidFill>
                  <a:schemeClr val="tx1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Humnst777 Lt BT" panose="020B04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70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ucraina_620noio arcebisp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2451"/>
            <a:ext cx="9144000" cy="64155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543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[entronizaÃ§Ã£o+do+novo+patriarca+sirio+catolico+(rito+siriaco+antioquino).jpg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99" y="533880"/>
            <a:ext cx="8788889" cy="5847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31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igreja cop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3921"/>
            <a:ext cx="5472608" cy="67140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367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missa eti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0566"/>
            <a:ext cx="9143999" cy="609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7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imagens Revelação\patriarcas-catolicos.jpg"/>
          <p:cNvPicPr>
            <a:picLocks noChangeAspect="1" noChangeArrowheads="1"/>
          </p:cNvPicPr>
          <p:nvPr/>
        </p:nvPicPr>
        <p:blipFill>
          <a:blip r:embed="rId2" cstate="print"/>
          <a:srcRect l="5078" t="8333" r="8899" b="5952"/>
          <a:stretch>
            <a:fillRect/>
          </a:stretch>
        </p:blipFill>
        <p:spPr bwMode="auto">
          <a:xfrm>
            <a:off x="0" y="461293"/>
            <a:ext cx="9144000" cy="59851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5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14876" y="500042"/>
            <a:ext cx="3971924" cy="1285884"/>
          </a:xfrm>
        </p:spPr>
        <p:txBody>
          <a:bodyPr>
            <a:normAutofit/>
          </a:bodyPr>
          <a:lstStyle/>
          <a:p>
            <a:r>
              <a:rPr lang="pt-BR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Tridentino</a:t>
            </a:r>
            <a:endParaRPr lang="pt-BR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1" descr="C:\Users\Alexander\Pictures\PapalMas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92790"/>
            <a:ext cx="4116016" cy="617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C:\Users\Alexander\Pictures\ordinations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00240"/>
            <a:ext cx="3992035" cy="4214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604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C:\Users\Alexander\Pictures\messa-trid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87500"/>
            <a:ext cx="4714908" cy="6482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582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C:\Users\Alexander\Pictures\h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42971"/>
            <a:ext cx="7929618" cy="5550733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2500298" y="214290"/>
            <a:ext cx="4781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Vaticano II – Paulo VI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675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1c2aa-eucaristia-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80"/>
            <a:ext cx="8358246" cy="557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289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-aresbrs0alY/TeUjBHtM8PI/AAAAAAAAAfM/SReVUcMeRko/s1600/concilio-vaticano-ii-set-19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52434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15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4.bp.blogspot.com/-OIjLKiIbr_0/TjmadcYIOSI/AAAAAAAACJk/3M2Av2AWGKA/s1600/angelu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0"/>
            <a:ext cx="688093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148064" y="612844"/>
            <a:ext cx="3787575" cy="56323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pt-BR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Deus</a:t>
            </a:r>
          </a:p>
          <a:p>
            <a:pPr algn="r"/>
            <a:r>
              <a:rPr lang="pt-BR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Manda</a:t>
            </a:r>
          </a:p>
          <a:p>
            <a:pPr algn="r"/>
            <a:r>
              <a:rPr lang="pt-BR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O seu</a:t>
            </a:r>
          </a:p>
          <a:p>
            <a:pPr algn="r"/>
            <a:r>
              <a:rPr lang="pt-BR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Filho</a:t>
            </a:r>
          </a:p>
          <a:p>
            <a:pPr algn="r"/>
            <a:r>
              <a:rPr lang="pt-BR" sz="60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Ao</a:t>
            </a:r>
          </a:p>
          <a:p>
            <a:pPr algn="r"/>
            <a:r>
              <a:rPr lang="pt-BR" sz="6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arlemagne Std" pitchFamily="82" charset="0"/>
              </a:rPr>
              <a:t>mundo</a:t>
            </a:r>
            <a:endParaRPr lang="pt-BR" sz="6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Charlemagne Std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9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.bp.blogspot.com/_ZIugouQ8Eog/TKU2sgDmhAI/AAAAAAAAAyE/JqYMcgJ4scs/s1600/4788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5" y="124123"/>
            <a:ext cx="9124495" cy="6733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1976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4.bp.blogspot.com/_A1-VT0EPmDY/TLTVG1WCrlI/AAAAAAAAAe8/30MV-ZtfKow/s1600/papi65%5B1%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084564" cy="68811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0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_EJXruiPZIZQ/TJUDm3rHMdI/AAAAAAAAAUA/dNzeEBFbsAA/s1600/20070718klpprcryc_12.Ies.SC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6876256" cy="6876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35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" y="0"/>
          <a:ext cx="9143998" cy="681228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28660"/>
                <a:gridCol w="1000132"/>
                <a:gridCol w="1857388"/>
                <a:gridCol w="1071570"/>
                <a:gridCol w="928694"/>
                <a:gridCol w="1357322"/>
                <a:gridCol w="2000232"/>
              </a:tblGrid>
              <a:tr h="67151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/>
                        <a:t>Esquema</a:t>
                      </a:r>
                      <a:endParaRPr lang="pt-BR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err="1"/>
                        <a:t>Pe</a:t>
                      </a:r>
                      <a:r>
                        <a:rPr lang="pt-BR" sz="800" dirty="0"/>
                        <a:t>. Alexander</a:t>
                      </a:r>
                      <a:endParaRPr lang="pt-BR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/>
                        <a:t>Mello Jaeger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800" dirty="0" smtClean="0">
                        <a:solidFill>
                          <a:srgbClr val="FF0000"/>
                        </a:solidFill>
                        <a:latin typeface="Copperplate Gothic Light" pitchFamily="34" charset="0"/>
                        <a:cs typeface="Aharoni" pitchFamily="2" charset="-79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  <a:cs typeface="Aharoni" pitchFamily="2" charset="-79"/>
                        </a:rPr>
                        <a:t>Religiões </a:t>
                      </a:r>
                      <a:endParaRPr lang="pt-BR" sz="800" dirty="0">
                        <a:solidFill>
                          <a:srgbClr val="FF0000"/>
                        </a:solidFill>
                        <a:latin typeface="Copperplate Gothic Light" pitchFamily="34" charset="0"/>
                        <a:cs typeface="Aharoni" pitchFamily="2" charset="-79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800" dirty="0">
                          <a:solidFill>
                            <a:srgbClr val="FF0000"/>
                          </a:solidFill>
                          <a:latin typeface="Copperplate Gothic Light" pitchFamily="34" charset="0"/>
                          <a:cs typeface="Aharoni" pitchFamily="2" charset="-79"/>
                        </a:rPr>
                        <a:t>Proféticas</a:t>
                      </a:r>
                      <a:endParaRPr lang="pt-BR" sz="800" b="0" dirty="0">
                        <a:solidFill>
                          <a:srgbClr val="FF0000"/>
                        </a:solidFill>
                        <a:latin typeface="Copperplate Gothic Light" pitchFamily="34" charset="0"/>
                        <a:ea typeface="Times New Roman"/>
                        <a:cs typeface="Aharoni" pitchFamily="2" charset="-79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Judaísmo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900" dirty="0" smtClean="0"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Cristianismo</a:t>
                      </a:r>
                      <a:endParaRPr lang="pt-BR" sz="1000" dirty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Islamismo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Judaísmo </a:t>
                      </a:r>
                      <a:r>
                        <a:rPr lang="pt-BR" sz="1200" dirty="0"/>
                        <a:t>ortodoxo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conservador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liberal/reformista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</a:t>
                      </a:r>
                      <a:r>
                        <a:rPr lang="pt-BR" sz="1200" dirty="0" err="1"/>
                        <a:t>reconstrucionista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Judaísmo Humanista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Igreja </a:t>
                      </a:r>
                      <a:r>
                        <a:rPr lang="pt-BR" sz="1200" dirty="0"/>
                        <a:t>Ortodoxa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Igreja 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Igrejas Protestantes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Reformadas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 </a:t>
                      </a: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baseline="0" dirty="0" smtClean="0"/>
                        <a:t> </a:t>
                      </a:r>
                      <a:r>
                        <a:rPr lang="pt-BR" sz="1200" dirty="0" smtClean="0"/>
                        <a:t>Sunitas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smtClean="0"/>
                        <a:t>Xiitas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 </a:t>
                      </a:r>
                      <a:r>
                        <a:rPr lang="pt-BR" sz="1200" dirty="0" err="1" smtClean="0"/>
                        <a:t>Sufistas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Rito </a:t>
                      </a:r>
                      <a:r>
                        <a:rPr lang="pt-BR" sz="1200" dirty="0"/>
                        <a:t>Oriental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 </a:t>
                      </a:r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Rito 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Latino </a:t>
                      </a:r>
                      <a:r>
                        <a:rPr lang="pt-BR" sz="12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        (</a:t>
                      </a:r>
                      <a:r>
                        <a:rPr lang="pt-BR" sz="1200" dirty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Ocidental)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Copperplate Gothic Light" pitchFamily="34" charset="0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Bizantino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Armênio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 smtClean="0"/>
                        <a:t>Antioquino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Caldeu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Alexandrino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Gregos/Helênicos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err="1"/>
                        <a:t>Melquita</a:t>
                      </a:r>
                      <a:r>
                        <a:rPr lang="pt-BR" sz="1200" dirty="0"/>
                        <a:t> (árabe)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/>
                      </a:r>
                      <a:br>
                        <a:rPr lang="pt-BR" sz="1100" dirty="0"/>
                      </a:b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10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 smtClean="0"/>
                        <a:t>Eslavos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200" dirty="0"/>
                        <a:t>e outros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Grega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Greco-melquita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Ucraniana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Russa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Bielorussa</a:t>
                      </a:r>
                      <a:r>
                        <a:rPr lang="pt-BR" sz="1100" dirty="0"/>
                        <a:t>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Rutena</a:t>
                      </a:r>
                      <a:r>
                        <a:rPr lang="pt-BR" sz="1100" dirty="0"/>
                        <a:t>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Eslovaca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Búlgara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Sérvia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Húngara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Romena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Albanesa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Ítalo-albanesa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Georgiana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Armênia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Maronita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</a:t>
                      </a:r>
                      <a:r>
                        <a:rPr lang="pt-BR" sz="1100" dirty="0" err="1"/>
                        <a:t>Malankar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</a:t>
                      </a:r>
                      <a:r>
                        <a:rPr lang="pt-BR" sz="1100" dirty="0" err="1"/>
                        <a:t>Caldeana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Siríaca </a:t>
                      </a:r>
                      <a:r>
                        <a:rPr lang="pt-BR" sz="1100" dirty="0" err="1"/>
                        <a:t>Malabar</a:t>
                      </a:r>
                      <a:r>
                        <a:rPr lang="pt-BR" sz="1100" dirty="0"/>
                        <a:t> </a:t>
                      </a:r>
                      <a:r>
                        <a:rPr lang="pt-BR" sz="1100" dirty="0" smtClean="0"/>
                        <a:t>Católica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Copta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Igreja Etíope Católica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smtClean="0"/>
                        <a:t/>
                      </a:r>
                      <a:br>
                        <a:rPr lang="pt-BR" sz="1100" dirty="0" smtClean="0"/>
                      </a:b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Romano   </a:t>
                      </a:r>
                      <a:r>
                        <a:rPr lang="pt-BR" sz="1100" dirty="0" smtClean="0"/>
                        <a:t>          </a:t>
                      </a:r>
                      <a:r>
                        <a:rPr lang="pt-BR" sz="1100" dirty="0" err="1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Tridentino</a:t>
                      </a:r>
                      <a:endParaRPr lang="pt-BR" sz="1200" dirty="0" smtClean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 smtClean="0"/>
                        <a:t>Ambrosiano</a:t>
                      </a:r>
                      <a:r>
                        <a:rPr lang="pt-BR" sz="1100" dirty="0" smtClean="0"/>
                        <a:t>          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Copperplate Gothic Light" pitchFamily="34" charset="0"/>
                        </a:rPr>
                        <a:t>Vaticano II</a:t>
                      </a:r>
                      <a:endParaRPr lang="pt-BR" sz="1200" dirty="0" smtClean="0">
                        <a:solidFill>
                          <a:srgbClr val="FF0000"/>
                        </a:solidFill>
                        <a:latin typeface="Copperplate Gothic Light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 smtClean="0"/>
                        <a:t>Moçarábico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Bracarense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/>
                        <a:t>Lionesa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 err="1"/>
                        <a:t>Galicano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Céltico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Rito dos </a:t>
                      </a:r>
                      <a:r>
                        <a:rPr lang="pt-BR" sz="1100" dirty="0" err="1"/>
                        <a:t>Cartuxos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Uso Anglicano</a:t>
                      </a:r>
                      <a:endParaRPr lang="pt-BR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100" dirty="0"/>
                        <a:t>Patriarcado latino de Jerusalém</a:t>
                      </a:r>
                      <a:endParaRPr lang="pt-BR" sz="1200" b="0" dirty="0">
                        <a:latin typeface="Times New Roman"/>
                        <a:ea typeface="Times New Roman"/>
                      </a:endParaRPr>
                    </a:p>
                  </a:txBody>
                  <a:tcPr marL="39276" marR="39276" marT="0" marB="0"/>
                </a:tc>
              </a:tr>
            </a:tbl>
          </a:graphicData>
        </a:graphic>
      </p:graphicFrame>
      <p:sp>
        <p:nvSpPr>
          <p:cNvPr id="32788" name="AutoShape 20"/>
          <p:cNvSpPr>
            <a:spLocks/>
          </p:cNvSpPr>
          <p:nvPr/>
        </p:nvSpPr>
        <p:spPr bwMode="auto">
          <a:xfrm>
            <a:off x="3571868" y="2500306"/>
            <a:ext cx="342900" cy="3705225"/>
          </a:xfrm>
          <a:prstGeom prst="leftBrace">
            <a:avLst>
              <a:gd name="adj1" fmla="val 57229"/>
              <a:gd name="adj2" fmla="val 1900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1" name="AutoShape 23"/>
          <p:cNvSpPr>
            <a:spLocks/>
          </p:cNvSpPr>
          <p:nvPr/>
        </p:nvSpPr>
        <p:spPr bwMode="auto">
          <a:xfrm>
            <a:off x="1714480" y="1571612"/>
            <a:ext cx="300038" cy="1028700"/>
          </a:xfrm>
          <a:prstGeom prst="leftBrace">
            <a:avLst>
              <a:gd name="adj1" fmla="val 33396"/>
              <a:gd name="adj2" fmla="val 5145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5" name="AutoShape 7"/>
          <p:cNvSpPr>
            <a:spLocks/>
          </p:cNvSpPr>
          <p:nvPr/>
        </p:nvSpPr>
        <p:spPr bwMode="auto">
          <a:xfrm>
            <a:off x="6929454" y="857232"/>
            <a:ext cx="142876" cy="2116138"/>
          </a:xfrm>
          <a:prstGeom prst="leftBrace">
            <a:avLst>
              <a:gd name="adj1" fmla="val 56979"/>
              <a:gd name="adj2" fmla="val 4456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9" name="AutoShape 21"/>
          <p:cNvSpPr>
            <a:spLocks/>
          </p:cNvSpPr>
          <p:nvPr/>
        </p:nvSpPr>
        <p:spPr bwMode="auto">
          <a:xfrm>
            <a:off x="1785919" y="3929066"/>
            <a:ext cx="214314" cy="785818"/>
          </a:xfrm>
          <a:prstGeom prst="leftBrace">
            <a:avLst>
              <a:gd name="adj1" fmla="val 31987"/>
              <a:gd name="adj2" fmla="val 5453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6" name="AutoShape 18"/>
          <p:cNvSpPr>
            <a:spLocks/>
          </p:cNvSpPr>
          <p:nvPr/>
        </p:nvSpPr>
        <p:spPr bwMode="auto">
          <a:xfrm>
            <a:off x="4643438" y="1142984"/>
            <a:ext cx="342900" cy="3819525"/>
          </a:xfrm>
          <a:prstGeom prst="leftBrace">
            <a:avLst>
              <a:gd name="adj1" fmla="val 79313"/>
              <a:gd name="adj2" fmla="val 4312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2" name="AutoShape 24"/>
          <p:cNvSpPr>
            <a:spLocks/>
          </p:cNvSpPr>
          <p:nvPr/>
        </p:nvSpPr>
        <p:spPr bwMode="auto">
          <a:xfrm>
            <a:off x="714348" y="1928802"/>
            <a:ext cx="230188" cy="2752725"/>
          </a:xfrm>
          <a:prstGeom prst="leftBrace">
            <a:avLst>
              <a:gd name="adj1" fmla="val 85150"/>
              <a:gd name="adj2" fmla="val 4478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2" name="AutoShape 14"/>
          <p:cNvSpPr>
            <a:spLocks/>
          </p:cNvSpPr>
          <p:nvPr/>
        </p:nvSpPr>
        <p:spPr bwMode="auto">
          <a:xfrm>
            <a:off x="5572132" y="0"/>
            <a:ext cx="339725" cy="2214554"/>
          </a:xfrm>
          <a:prstGeom prst="leftBrace">
            <a:avLst>
              <a:gd name="adj1" fmla="val 48299"/>
              <a:gd name="adj2" fmla="val 6248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0" name="AutoShape 22"/>
          <p:cNvSpPr>
            <a:spLocks/>
          </p:cNvSpPr>
          <p:nvPr/>
        </p:nvSpPr>
        <p:spPr bwMode="auto">
          <a:xfrm>
            <a:off x="1785918" y="2786058"/>
            <a:ext cx="268288" cy="836612"/>
          </a:xfrm>
          <a:prstGeom prst="leftBrace">
            <a:avLst>
              <a:gd name="adj1" fmla="val 22204"/>
              <a:gd name="adj2" fmla="val 55893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0" name="AutoShape 2"/>
          <p:cNvSpPr>
            <a:spLocks/>
          </p:cNvSpPr>
          <p:nvPr/>
        </p:nvSpPr>
        <p:spPr bwMode="auto">
          <a:xfrm>
            <a:off x="6929454" y="3357562"/>
            <a:ext cx="228600" cy="685800"/>
          </a:xfrm>
          <a:prstGeom prst="leftBrace">
            <a:avLst>
              <a:gd name="adj1" fmla="val 21361"/>
              <a:gd name="adj2" fmla="val 4638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6929454" y="4572008"/>
            <a:ext cx="228600" cy="444500"/>
          </a:xfrm>
          <a:prstGeom prst="leftBrace">
            <a:avLst>
              <a:gd name="adj1" fmla="val 13845"/>
              <a:gd name="adj2" fmla="val 4638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3" name="AutoShape 5"/>
          <p:cNvSpPr>
            <a:spLocks/>
          </p:cNvSpPr>
          <p:nvPr/>
        </p:nvSpPr>
        <p:spPr bwMode="auto">
          <a:xfrm>
            <a:off x="7786710" y="5143512"/>
            <a:ext cx="357190" cy="357190"/>
          </a:xfrm>
          <a:prstGeom prst="leftBrace">
            <a:avLst>
              <a:gd name="adj1" fmla="val 7368"/>
              <a:gd name="adj2" fmla="val 2460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1" name="AutoShape 3"/>
          <p:cNvSpPr>
            <a:spLocks/>
          </p:cNvSpPr>
          <p:nvPr/>
        </p:nvSpPr>
        <p:spPr bwMode="auto">
          <a:xfrm>
            <a:off x="6929454" y="5072074"/>
            <a:ext cx="214314" cy="1671638"/>
          </a:xfrm>
          <a:prstGeom prst="leftBrace">
            <a:avLst>
              <a:gd name="adj1" fmla="val 49843"/>
              <a:gd name="adj2" fmla="val 491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69" name="AutoShape 1"/>
          <p:cNvSpPr>
            <a:spLocks/>
          </p:cNvSpPr>
          <p:nvPr/>
        </p:nvSpPr>
        <p:spPr bwMode="auto">
          <a:xfrm>
            <a:off x="6929454" y="4071942"/>
            <a:ext cx="228600" cy="457200"/>
          </a:xfrm>
          <a:prstGeom prst="leftBrace">
            <a:avLst>
              <a:gd name="adj1" fmla="val 14167"/>
              <a:gd name="adj2" fmla="val 41528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>
            <a:off x="5572132" y="3214686"/>
            <a:ext cx="15001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V="1">
            <a:off x="3357554" y="3214686"/>
            <a:ext cx="1428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>
            <a:off x="5357818" y="4286256"/>
            <a:ext cx="150019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V="1">
            <a:off x="5715008" y="4786322"/>
            <a:ext cx="114300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4857752" y="5929330"/>
            <a:ext cx="200026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87" name="Line 19"/>
          <p:cNvSpPr>
            <a:spLocks noChangeShapeType="1"/>
          </p:cNvSpPr>
          <p:nvPr/>
        </p:nvSpPr>
        <p:spPr bwMode="auto">
          <a:xfrm flipV="1">
            <a:off x="5715008" y="3714752"/>
            <a:ext cx="112871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6357950" y="1785926"/>
            <a:ext cx="5286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>
            <a:off x="6929454" y="285728"/>
            <a:ext cx="230188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6858016" y="642918"/>
            <a:ext cx="3000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endParaRPr lang="pt-BR">
              <a:latin typeface="Copperplate Gothic Bold" pitchFamily="34" charset="0"/>
            </a:endParaRP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-1214478" y="642918"/>
            <a:ext cx="9286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pperplate Gothic Bol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22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23728" y="2276872"/>
            <a:ext cx="526663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3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Lithos Pro Regular" pitchFamily="82" charset="0"/>
              </a:rPr>
              <a:t>para</a:t>
            </a:r>
            <a:endParaRPr lang="pt-BR" sz="13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Lithos Pro Regula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0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etimodia.files.wordpress.com/2010/12/jesus-cristo-crucifica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4276"/>
            <a:ext cx="7465006" cy="6935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651791" y="548680"/>
            <a:ext cx="5492209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Salvar</a:t>
            </a:r>
          </a:p>
          <a:p>
            <a:pPr algn="ctr"/>
            <a:r>
              <a:rPr lang="pt-BR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Redimir</a:t>
            </a:r>
          </a:p>
          <a:p>
            <a:pPr algn="ctr"/>
            <a:r>
              <a:rPr lang="pt-BR" sz="88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Libertar</a:t>
            </a:r>
          </a:p>
          <a:p>
            <a:pPr algn="ctr"/>
            <a:r>
              <a:rPr lang="pt-BR" sz="88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Reconciliar</a:t>
            </a:r>
          </a:p>
          <a:p>
            <a:pPr algn="ctr"/>
            <a:endParaRPr lang="pt-BR" sz="8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4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-57935" y="-20428"/>
            <a:ext cx="9183182" cy="6878428"/>
            <a:chOff x="-36512" y="-20428"/>
            <a:chExt cx="9183182" cy="6878428"/>
          </a:xfrm>
        </p:grpSpPr>
        <p:pic>
          <p:nvPicPr>
            <p:cNvPr id="6146" name="Picture 2" descr="http://www.mensagemdabiblia.com.br/wp-content/uploads/2013/01/Ovelha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720"/>
              <a:ext cx="9146670" cy="5949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http://www.mensagemdabiblia.com.br/wp-content/uploads/2013/01/Ovelhas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7309"/>
            <a:stretch/>
          </p:blipFill>
          <p:spPr bwMode="auto">
            <a:xfrm>
              <a:off x="-36512" y="-20428"/>
              <a:ext cx="9180512" cy="17212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tângulo 2"/>
          <p:cNvSpPr/>
          <p:nvPr/>
        </p:nvSpPr>
        <p:spPr>
          <a:xfrm>
            <a:off x="33798" y="32406"/>
            <a:ext cx="90086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Garamond Pro Bold" pitchFamily="18" charset="0"/>
              </a:rPr>
              <a:t>Deus cuida de nós como Pastor</a:t>
            </a:r>
          </a:p>
        </p:txBody>
      </p:sp>
      <p:sp>
        <p:nvSpPr>
          <p:cNvPr id="4" name="Retângulo 3"/>
          <p:cNvSpPr/>
          <p:nvPr/>
        </p:nvSpPr>
        <p:spPr>
          <a:xfrm>
            <a:off x="806514" y="765639"/>
            <a:ext cx="75309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dobe Garamond Pro Bold" pitchFamily="18" charset="0"/>
              </a:rPr>
              <a:t>Nós somos o seu Rebanho</a:t>
            </a:r>
            <a:endParaRPr lang="pt-BR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8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fatherbroom.com/wp-content/media/jpg/Good-Shepherd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707" y="0"/>
            <a:ext cx="5182293" cy="69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0" y="12680"/>
            <a:ext cx="3845841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Jesus</a:t>
            </a:r>
          </a:p>
          <a:p>
            <a:pPr algn="ctr"/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é</a:t>
            </a: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</a:t>
            </a:r>
          </a:p>
          <a:p>
            <a:pPr algn="ctr"/>
            <a:r>
              <a:rPr lang="pt-B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Bom Pastor</a:t>
            </a:r>
          </a:p>
          <a:p>
            <a:pPr algn="ctr"/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</a:t>
            </a: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ue</a:t>
            </a:r>
          </a:p>
          <a:p>
            <a:pPr algn="ctr"/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t-B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tualiza</a:t>
            </a:r>
          </a:p>
          <a:p>
            <a:pPr algn="ctr"/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pt-B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alvação</a:t>
            </a:r>
          </a:p>
          <a:p>
            <a:pPr algn="ctr"/>
            <a:r>
              <a:rPr lang="pt-BR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</a:t>
            </a:r>
            <a:r>
              <a:rPr lang="pt-BR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 Missa</a:t>
            </a:r>
            <a:endParaRPr lang="pt-BR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39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6084168" y="1398948"/>
            <a:ext cx="1981112" cy="137419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1081236" y="1398949"/>
            <a:ext cx="2050604" cy="1374189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8" name="Picture 4" descr="C:\Program Files (x86)\Microsoft Office\MEDIA\CAGCAT10\j0335112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25188" r="28088" b="29754"/>
          <a:stretch/>
        </p:blipFill>
        <p:spPr bwMode="auto">
          <a:xfrm>
            <a:off x="1301447" y="4638101"/>
            <a:ext cx="1542361" cy="15643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Program Files (x86)\Microsoft Office\MEDIA\CAGCAT10\j0335112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8" t="25188" r="28088" b="29754"/>
          <a:stretch/>
        </p:blipFill>
        <p:spPr bwMode="auto">
          <a:xfrm>
            <a:off x="6372200" y="4638100"/>
            <a:ext cx="1542361" cy="156439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755556" y="254159"/>
            <a:ext cx="288034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Paganismo</a:t>
            </a:r>
            <a:endParaRPr lang="pt-B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364088" y="254159"/>
            <a:ext cx="32683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pt-BR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ristianismo</a:t>
            </a:r>
            <a:endParaRPr lang="pt-BR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267481" y="1811113"/>
            <a:ext cx="17203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Narrow" panose="020B0606020202030204" pitchFamily="34" charset="0"/>
              </a:rPr>
              <a:t>divindades</a:t>
            </a:r>
            <a:endParaRPr lang="pt-BR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00192" y="1624378"/>
            <a:ext cx="16161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Deus</a:t>
            </a:r>
            <a:endParaRPr lang="pt-BR" sz="5400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Seta para cima 9"/>
          <p:cNvSpPr/>
          <p:nvPr/>
        </p:nvSpPr>
        <p:spPr>
          <a:xfrm>
            <a:off x="1619672" y="2350282"/>
            <a:ext cx="792088" cy="2966875"/>
          </a:xfrm>
          <a:prstGeom prst="upArrow">
            <a:avLst>
              <a:gd name="adj1" fmla="val 33892"/>
              <a:gd name="adj2" fmla="val 9832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cima 11"/>
          <p:cNvSpPr/>
          <p:nvPr/>
        </p:nvSpPr>
        <p:spPr>
          <a:xfrm rot="10800000">
            <a:off x="6732241" y="2350282"/>
            <a:ext cx="792088" cy="2966875"/>
          </a:xfrm>
          <a:prstGeom prst="upArrow">
            <a:avLst>
              <a:gd name="adj1" fmla="val 33892"/>
              <a:gd name="adj2" fmla="val 98324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6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/>
      <p:bldP spid="8" grpId="0"/>
      <p:bldP spid="9" grpId="0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429</Words>
  <Application>Microsoft Office PowerPoint</Application>
  <PresentationFormat>Apresentação na tela (4:3)</PresentationFormat>
  <Paragraphs>445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Tridentino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Conego Alexander</dc:creator>
  <cp:lastModifiedBy>Conego Alexander</cp:lastModifiedBy>
  <cp:revision>53</cp:revision>
  <dcterms:created xsi:type="dcterms:W3CDTF">2016-09-12T17:09:52Z</dcterms:created>
  <dcterms:modified xsi:type="dcterms:W3CDTF">2016-11-03T12:55:32Z</dcterms:modified>
</cp:coreProperties>
</file>